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4x3"/>
  <p:notesSz cx="51435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theme" Target="theme/theme2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6EBAA8-ADDE-4290-A9BE-D64DC1002B1F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65F6F6-A11E-4DE0-B2DB-03E2E9A5946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
</file>

<file path=ppt/notesSlides/_rels/notesSlide10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
</file>

<file path=ppt/notesSlides/_rels/notesSlide11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
</file>

<file path=ppt/notesSlides/_rels/notesSlide12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
</file>

<file path=ppt/notesSlides/_rels/notesSlide13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
</file>

<file path=ppt/notesSlides/_rels/notesSlide8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
</file>

<file path=ppt/notesSlides/_rels/notesSlide9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can think of this in comparison to how food is prepared and served in very different ways </a:t>
            </a:r>
          </a:p>
          <a:p>
            <a:r>
              <a:rPr lang="en-US" dirty="0" smtClean="0"/>
              <a:t>at a sit-down restaurant as opposed to a fast food place.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 goal is to prepare you for transitioning into your new role or career. </a:t>
            </a:r>
          </a:p>
          <a:p>
            <a:r>
              <a:rPr lang="en-US" dirty="0" smtClean="0"/>
              <a:t>How does our program do that?</a:t>
            </a:r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>In this section, emphasize what makes our program unique in preparing learners for job market readiness upon </a:t>
            </a:r>
          </a:p>
          <a:p>
            <a:r>
              <a:rPr lang="en-US" dirty="0" smtClean="0"/>
              <a:t>graduation. Start with the question prompt. Cover the key points noted on the slide. </a:t>
            </a:r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>Share your personal experience entering the job market. Did you feel adequately prepared or did you receive job search </a:t>
            </a:r>
          </a:p>
          <a:p>
            <a:r>
              <a:rPr lang="en-US" dirty="0" smtClean="0"/>
              <a:t>assistance? Share your perspective on what makes our program stand out from competitors. </a:t>
            </a:r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>The learners need to leave class feeling that ThriveDX has the support systems in place to help them </a:t>
            </a:r>
          </a:p>
          <a:p>
            <a:r>
              <a:rPr lang="en-US" dirty="0" smtClean="0"/>
              <a:t>begin their career journey. </a:t>
            </a:r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>&lt;&lt; Share the video clip from the instructor perspective of how learners can approach job readiness personally.</a:t>
            </a:r>
          </a:p>
          <a:p>
            <a:r>
              <a:rPr lang="en-US" dirty="0" smtClean="0"/>
              <a:t>https://digitalskills.hosted.panopto.com/Panopto/Pages/Viewer.aspx?id=cc41a0aa-7700-40dd-ac40-ae5c015f5a4f</a:t>
            </a:r>
          </a:p>
          <a:p>
            <a:r>
              <a:rPr lang="en-US" dirty="0" smtClean="0"/>
              <a:t>&gt;&gt;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of the things that learners will be able to do by the end of their first milestone project is build a </a:t>
            </a:r>
          </a:p>
          <a:p>
            <a:r>
              <a:rPr lang="en-US" dirty="0" smtClean="0"/>
              <a:t>web-based game.</a:t>
            </a:r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>This is to show the students something that seems difficult or challenging, but something they will be able to do </a:t>
            </a:r>
          </a:p>
          <a:p>
            <a:r>
              <a:rPr lang="en-US" dirty="0" smtClean="0"/>
              <a:t>by the end of the extended program.</a:t>
            </a:r>
          </a:p>
          <a:p>
            <a:r>
              <a:rPr lang="en-US" dirty="0" smtClean="0"/>
              <a:t>Emphasize that the students will get to learn how to do this in the extended program. </a:t>
            </a:r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>Ask the students if any of them are familiar with this game, or if they have coded anything like it before. </a:t>
            </a:r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>Take time to answer any questions from the learners, and how it applies to their future career path.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creators of the Agile development process published a public manifesto.</a:t>
            </a:r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>Let's take some time to review the manifesto and identify for yourself how it addresses the pain points of the </a:t>
            </a:r>
          </a:p>
          <a:p>
            <a:r>
              <a:rPr lang="en-US" dirty="0" smtClean="0"/>
              <a:t>Waterfall development process.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&lt;&lt; Direct learners to complete the Experience Check-In survey at the end of this module. </a:t>
            </a:r>
          </a:p>
          <a:p>
            <a:r>
              <a:rPr lang="en-US" dirty="0" smtClean="0"/>
              <a:t>The survey must be completed to gain access material in the next module of the course. &gt;&gt;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 Each step is done in order.</a:t>
            </a:r>
          </a:p>
          <a:p>
            <a:r>
              <a:rPr lang="en-US" dirty="0" smtClean="0"/>
              <a:t>* When all steps are complete, development ends.</a:t>
            </a:r>
          </a:p>
          <a:p>
            <a:r>
              <a:rPr lang="en-US" dirty="0" smtClean="0"/>
              <a:t>* A less common development approach today (we're about to see why)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would this be a problem? </a:t>
            </a:r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>In the Waterfall Process, each step is sequential. Since requirements have already been gathered (step 1), </a:t>
            </a:r>
          </a:p>
          <a:p>
            <a:r>
              <a:rPr lang="en-US" dirty="0" smtClean="0"/>
              <a:t>it would be difficult for developers or product owners to add another requirement once the</a:t>
            </a:r>
          </a:p>
          <a:p>
            <a:r>
              <a:rPr lang="en-US" dirty="0" smtClean="0"/>
              <a:t>design and implementation (steps 2 and 3) start.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Because the product owners and developers work independently, these kinds of misunderstandings can be hard to catch.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&lt;&lt; Go over each of the points in the diagram. &gt;&gt;</a:t>
            </a:r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>Requirements, designs, and implementations are tested and evaluated continuously so changes can be addressed quickly.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Let's take a step back for a moment to focus on career prospects.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Take this time to accentuate the relevance of the industry today and in the future. Promote excitement </a:t>
            </a:r>
          </a:p>
          <a:p>
            <a:r>
              <a:rPr lang="en-US" dirty="0" smtClean="0"/>
              <a:t>in being an active contributor within the industry. </a:t>
            </a:r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>Be sure to cover the 4 key points of information conveyed in the graphics.  </a:t>
            </a:r>
          </a:p>
          <a:p>
            <a:r>
              <a:rPr lang="en-US" dirty="0" smtClean="0"/>
              <a:t>- Top 5 roles </a:t>
            </a:r>
          </a:p>
          <a:p>
            <a:r>
              <a:rPr lang="en-US" dirty="0" smtClean="0"/>
              <a:t>- Average annual employment projections within the industry</a:t>
            </a:r>
          </a:p>
          <a:p>
            <a:r>
              <a:rPr lang="en-US" dirty="0" smtClean="0"/>
              <a:t>- Average salary range from entry-level to senior</a:t>
            </a:r>
          </a:p>
          <a:p>
            <a:r>
              <a:rPr lang="en-US" dirty="0" smtClean="0"/>
              <a:t>- Average Bootcamp completion to job placement statistics</a:t>
            </a:r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>Stress the abundance of opportunities however, be sure to convey that realistically most will begin at an entry-level </a:t>
            </a:r>
          </a:p>
          <a:p>
            <a:r>
              <a:rPr lang="en-US" dirty="0" smtClean="0"/>
              <a:t>role, but elaborate on where those opportunities can possibly lead.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an opportunity to elaborate on where successful program completion can lead. Start with the question prompt. </a:t>
            </a:r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>Discuss commonly known leaders in the industry and the types of roles they typically hire for. </a:t>
            </a:r>
          </a:p>
          <a:p>
            <a:r>
              <a:rPr lang="en-US" dirty="0" smtClean="0"/>
              <a:t>Emphasize the levels within an organization and the likelihood of starting at entry-level. </a:t>
            </a:r>
          </a:p>
          <a:p>
            <a:r>
              <a:rPr lang="en-US" dirty="0" smtClean="0"/>
              <a:t>Discuss what some entry-level positions may be. </a:t>
            </a:r>
          </a:p>
          <a:p>
            <a:r>
              <a:rPr lang="en-US" dirty="0" smtClean="0"/>
              <a:t>It may be beneficial to speak to how you started in your career providing a personal perspective. </a:t>
            </a:r>
          </a:p>
          <a:p>
            <a:r>
              <a:rPr lang="en-US" dirty="0" smtClean="0"/>
              <a:t>Feel free to elaborate on what went as expected and what did not.</a:t>
            </a:r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>&lt;&lt; Share the video clip of 3 instructor perspectives of their approach to break into the industry.</a:t>
            </a:r>
          </a:p>
          <a:p>
            <a:r>
              <a:rPr lang="en-US" dirty="0" smtClean="0"/>
              <a:t>https://digitalskills.hosted.panopto.com/Panopto/Pages/Viewer.aspx?id=8d45cb76-9906-4222-b668-ae5c015f0f7b</a:t>
            </a:r>
          </a:p>
          <a:p>
            <a:r>
              <a:rPr lang="en-US" dirty="0" smtClean="0"/>
              <a:t>&gt;&gt;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6" Type="http://schemas.openxmlformats.org/officeDocument/2006/relationships/image" Target="../media/image1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Relationship Id="rId7" Type="http://schemas.openxmlformats.org/officeDocument/2006/relationships/notesSlide" Target="../notesSlides/notesSlide4.xm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21.png"/><Relationship Id="rId7" Type="http://schemas.openxmlformats.org/officeDocument/2006/relationships/notesSlide" Target="../notesSlides/notesSlide5.xm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2.png"/><Relationship Id="rId6" Type="http://schemas.openxmlformats.org/officeDocument/2006/relationships/notesSlide" Target="../notesSlides/notesSlide6.xm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4.png"/><Relationship Id="rId7" Type="http://schemas.openxmlformats.org/officeDocument/2006/relationships/notesSlide" Target="../notesSlides/notesSlide7.xm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notesSlide" Target="../notesSlides/notesSlide8.xm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hyperlink" Target="https://digitalskills.hosted.panopto.com/Panopto/Pages/Viewer.aspx?id=8d45cb76-9906-4222-b668-ae5c015f0f7b" TargetMode="External"/><Relationship Id="rId8" Type="http://schemas.openxmlformats.org/officeDocument/2006/relationships/notesSlide" Target="../notesSlides/notesSlide9.xm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hyperlink" Target="https://digitalskills.hosted.panopto.com/Panopto/Pages/Viewer.aspx?id=cc41a0aa-7700-40dd-ac40-ae5c015f5a4f" TargetMode="External"/><Relationship Id="rId8" Type="http://schemas.openxmlformats.org/officeDocument/2006/relationships/notesSlide" Target="../notesSlides/notesSlide10.xml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5.png"/><Relationship Id="rId6" Type="http://schemas.openxmlformats.org/officeDocument/2006/relationships/image" Target="../media/image31.png"/><Relationship Id="rId7" Type="http://schemas.openxmlformats.org/officeDocument/2006/relationships/notesSlide" Target="../notesSlides/notesSlide11.xml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notesSlide" Target="../notesSlides/notesSlide12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4.png"/><Relationship Id="rId6" Type="http://schemas.openxmlformats.org/officeDocument/2006/relationships/notesSlide" Target="../notesSlides/notesSlide13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notesSlide" Target="../notesSlides/notesSlide1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notesSlide" Target="../notesSlides/notesSlide2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6" Type="http://schemas.openxmlformats.org/officeDocument/2006/relationships/image" Target="../media/image1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notesSlide" Target="../notesSlides/notesSlide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098280" cy="512064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11112" y="0"/>
            <a:ext cx="2468880" cy="176348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77240" y="1307592"/>
            <a:ext cx="3653790" cy="4155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0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SOFTWARE DEVELOPMENT PROFESSIONAL PROGRAM</a:t>
            </a:r>
            <a:endParaRPr lang="en-US" sz="1000" dirty="0"/>
          </a:p>
        </p:txBody>
      </p:sp>
      <p:sp>
        <p:nvSpPr>
          <p:cNvPr id="5" name="Object 5"/>
          <p:cNvSpPr txBox="1"/>
          <p:nvPr/>
        </p:nvSpPr>
        <p:spPr>
          <a:xfrm>
            <a:off x="777240" y="1600200"/>
            <a:ext cx="5120640" cy="9194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3600" dirty="0" smtClean="0">
                <a:solidFill>
                  <a:srgbClr val="FFFFFF"/>
                </a:solidFill>
                <a:latin typeface="Open Sans" pitchFamily="34" charset="0"/>
                <a:cs typeface="Open Sans" pitchFamily="34" charset="0"/>
              </a:rPr>
              <a:t>Agile Values</a:t>
            </a:r>
            <a:endParaRPr lang="en-US" sz="3600" dirty="0"/>
          </a:p>
        </p:txBody>
      </p:sp>
      <p:sp>
        <p:nvSpPr>
          <p:cNvPr id="6" name="Object 6"/>
          <p:cNvSpPr txBox="1"/>
          <p:nvPr/>
        </p:nvSpPr>
        <p:spPr>
          <a:xfrm>
            <a:off x="777240" y="3063240"/>
            <a:ext cx="5120640" cy="576580"/>
          </a:xfrm>
          <a:prstGeom prst="rect">
            <a:avLst/>
          </a:prstGeom>
          <a:noFill/>
        </p:spPr>
        <p:txBody>
          <a:bodyPr wrap="square" rtlCol="0"/>
          <a:lstStyle/>
          <a:p>
            <a:endParaRPr lang="en-US" sz="1800" dirty="0"/>
          </a:p>
        </p:txBody>
      </p:sp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94960" y="3081528"/>
            <a:ext cx="3703320" cy="201531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1075944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Agile Values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Step 4: Testing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621792" y="2272030"/>
            <a:ext cx="3934206" cy="12623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Finally, after months (or years) of development, the developers would meet with the product owners to test the resulting app.</a:t>
            </a:r>
            <a:endParaRPr lang="en-US" sz="1800" dirty="0"/>
          </a:p>
        </p:txBody>
      </p: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0" y="1595628"/>
            <a:ext cx="3785616" cy="252374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1075944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Agile Values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Pain Point: Miscommunication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621792" y="1842008"/>
            <a:ext cx="4210812" cy="12623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Sometimes, developers misunderstand the requirements, but product owners do not realize this until the testing stage.</a:t>
            </a:r>
            <a:endParaRPr lang="en-US" sz="1800" dirty="0"/>
          </a:p>
        </p:txBody>
      </p:sp>
      <p:sp>
        <p:nvSpPr>
          <p:cNvPr id="9" name="Object 9"/>
          <p:cNvSpPr txBox="1"/>
          <p:nvPr/>
        </p:nvSpPr>
        <p:spPr>
          <a:xfrm>
            <a:off x="621792" y="3150108"/>
            <a:ext cx="4204335" cy="8600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i="1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For example, product owners might have forgotten to ask for a list of sent messages and can only see messages that they've received.</a:t>
            </a:r>
            <a:endParaRPr lang="en-US" sz="1500" dirty="0"/>
          </a:p>
        </p:txBody>
      </p: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0" y="1595628"/>
            <a:ext cx="3785616" cy="252374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1075944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Agile Values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Agile Process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621792" y="1649476"/>
            <a:ext cx="3957066" cy="8051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A newer, increasingly popular development process is called Agile.</a:t>
            </a:r>
            <a:endParaRPr lang="en-US" sz="1800" dirty="0"/>
          </a:p>
        </p:txBody>
      </p:sp>
      <p:sp>
        <p:nvSpPr>
          <p:cNvPr id="9" name="Object 9"/>
          <p:cNvSpPr txBox="1"/>
          <p:nvPr/>
        </p:nvSpPr>
        <p:spPr>
          <a:xfrm>
            <a:off x="621792" y="2271776"/>
            <a:ext cx="3483864" cy="8051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It is an iterative process utilizing repeating cycles.</a:t>
            </a:r>
            <a:endParaRPr lang="en-US" sz="1800" dirty="0"/>
          </a:p>
        </p:txBody>
      </p:sp>
      <p:sp>
        <p:nvSpPr>
          <p:cNvPr id="10" name="Object 10"/>
          <p:cNvSpPr txBox="1"/>
          <p:nvPr/>
        </p:nvSpPr>
        <p:spPr>
          <a:xfrm>
            <a:off x="621792" y="3122676"/>
            <a:ext cx="4000000" cy="457200"/>
          </a:xfrm>
          <a:prstGeom prst="rect">
            <a:avLst/>
          </a:prstGeom>
          <a:noFill/>
        </p:spPr>
        <p:txBody>
          <a:bodyPr wrap="square" rtlCol="0"/>
          <a:lstStyle>
            <a:lvl1pPr>
              <a:buChar char="•"/>
              <a:spcBef>
                <a:spcPct val="20000"/>
              </a:spcBef>
            </a:lvl1pPr>
            <a:lvl2pPr>
              <a:buChar char="•"/>
            </a:lvl2pPr>
            <a:lvl3pPr>
              <a:buChar char="•"/>
            </a:lvl3pPr>
            <a:lvl4pPr>
              <a:buChar char="•"/>
            </a:lvl4pPr>
            <a:lvl5pPr>
              <a:buChar char="•"/>
            </a:lvl5pPr>
          </a:lstStyle>
          <a:p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Each step is done in order.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When all steps are complete, the cycle restarts.</a:t>
            </a:r>
            <a:endParaRPr lang="en-US" sz="1800" dirty="0"/>
          </a:p>
        </p:txBody>
      </p: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0" y="964692"/>
            <a:ext cx="3785616" cy="378561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1075944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Agile Values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Addressing Pain Points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621792" y="1669034"/>
            <a:ext cx="2260854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Waterfall Pain Point</a:t>
            </a:r>
            <a:endParaRPr lang="en-US" sz="1800" dirty="0"/>
          </a:p>
        </p:txBody>
      </p:sp>
      <p:sp>
        <p:nvSpPr>
          <p:cNvPr id="9" name="Object 9"/>
          <p:cNvSpPr txBox="1"/>
          <p:nvPr/>
        </p:nvSpPr>
        <p:spPr>
          <a:xfrm>
            <a:off x="621792" y="2108454"/>
            <a:ext cx="4000000" cy="457200"/>
          </a:xfrm>
          <a:prstGeom prst="rect">
            <a:avLst/>
          </a:prstGeom>
          <a:noFill/>
        </p:spPr>
        <p:txBody>
          <a:bodyPr wrap="square" rtlCol="0"/>
          <a:lstStyle>
            <a:lvl1pPr>
              <a:buChar char="•"/>
              <a:spcBef>
                <a:spcPct val="20000"/>
              </a:spcBef>
            </a:lvl1pPr>
            <a:lvl2pPr>
              <a:buChar char="•"/>
            </a:lvl2pPr>
            <a:lvl3pPr>
              <a:buChar char="•"/>
            </a:lvl3pPr>
            <a:lvl4pPr>
              <a:buChar char="•"/>
            </a:lvl4pPr>
            <a:lvl5pPr>
              <a:buChar char="•"/>
            </a:lvl5pPr>
          </a:lstStyle>
          <a:p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US" sz="1800" i="1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Inflexible</a:t>
            </a:r>
            <a:r>
              <a:rPr lang="en-US" sz="16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) Steps sequentially implemented only once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(Quickly Outdated) Difficult to make changes after development begins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US" sz="1800" i="1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Miscommunication</a:t>
            </a:r>
            <a:r>
              <a:rPr lang="en-US" sz="16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) Teams work independently</a:t>
            </a:r>
            <a:endParaRPr lang="en-US" sz="1800" dirty="0"/>
          </a:p>
        </p:txBody>
      </p:sp>
      <p:sp>
        <p:nvSpPr>
          <p:cNvPr id="10" name="Object 10"/>
          <p:cNvSpPr txBox="1"/>
          <p:nvPr/>
        </p:nvSpPr>
        <p:spPr>
          <a:xfrm>
            <a:off x="4572000" y="1770634"/>
            <a:ext cx="1650492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Agile Solution</a:t>
            </a:r>
            <a:endParaRPr lang="en-US" sz="1800" dirty="0"/>
          </a:p>
        </p:txBody>
      </p:sp>
      <p:sp>
        <p:nvSpPr>
          <p:cNvPr id="11" name="Object 11"/>
          <p:cNvSpPr txBox="1"/>
          <p:nvPr/>
        </p:nvSpPr>
        <p:spPr>
          <a:xfrm>
            <a:off x="4572000" y="2210054"/>
            <a:ext cx="4000000" cy="457200"/>
          </a:xfrm>
          <a:prstGeom prst="rect">
            <a:avLst/>
          </a:prstGeom>
          <a:noFill/>
        </p:spPr>
        <p:txBody>
          <a:bodyPr wrap="square" rtlCol="0"/>
          <a:lstStyle>
            <a:lvl1pPr>
              <a:buChar char="•"/>
              <a:spcBef>
                <a:spcPct val="20000"/>
              </a:spcBef>
            </a:lvl1pPr>
            <a:lvl2pPr>
              <a:buChar char="•"/>
            </a:lvl2pPr>
            <a:lvl3pPr>
              <a:buChar char="•"/>
            </a:lvl3pPr>
            <a:lvl4pPr>
              <a:buChar char="•"/>
            </a:lvl4pPr>
            <a:lvl5pPr>
              <a:buChar char="•"/>
            </a:lvl5pPr>
          </a:lstStyle>
          <a:p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Steps are sequentially implemented multiple times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Regularly reviewing and changing during development process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Teams always work together, even across disciplines</a:t>
            </a:r>
            <a:endParaRPr lang="en-US" sz="18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098280" cy="512064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68680" y="228600"/>
            <a:ext cx="1075944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Agile Values</a:t>
            </a:r>
            <a:endParaRPr lang="en-US" sz="1200" dirty="0"/>
          </a:p>
        </p:txBody>
      </p:sp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Career Readiness</a:t>
            </a:r>
            <a:endParaRPr lang="en-US" sz="2700" dirty="0"/>
          </a:p>
        </p:txBody>
      </p:sp>
      <p:sp>
        <p:nvSpPr>
          <p:cNvPr id="9" name="Object 9"/>
          <p:cNvSpPr txBox="1"/>
          <p:nvPr/>
        </p:nvSpPr>
        <p:spPr>
          <a:xfrm>
            <a:off x="3374136" y="2603500"/>
            <a:ext cx="2578608" cy="9194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36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Job Market</a:t>
            </a:r>
            <a:endParaRPr lang="en-US" sz="3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1075944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Agile Values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Cutting-Edge Tech Careers are in Demand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882396" y="1129980"/>
            <a:ext cx="246888" cy="576580"/>
          </a:xfrm>
          <a:prstGeom prst="rect">
            <a:avLst/>
          </a:prstGeom>
          <a:noFill/>
        </p:spPr>
        <p:txBody>
          <a:bodyPr wrap="square" rtlCol="0"/>
          <a:lstStyle/>
          <a:p>
            <a:endParaRPr lang="en-US" sz="1800" dirty="0"/>
          </a:p>
        </p:txBody>
      </p: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2396" y="1569400"/>
            <a:ext cx="7315200" cy="3198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1075944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Agile Values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Leaders + Innovation = Opportunities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457200" y="1557782"/>
            <a:ext cx="6910578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Which companies do you associate with "leaders in the industry?"</a:t>
            </a:r>
            <a:endParaRPr lang="en-US" sz="1800" dirty="0"/>
          </a:p>
        </p:txBody>
      </p: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" y="1997202"/>
            <a:ext cx="8229600" cy="208483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57200" y="4082034"/>
            <a:ext cx="940308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black"/>
                </a:solidFill>
                <a:hlinkClick r:id="rId7"/>
                <a:latin typeface="Arial" pitchFamily="34" charset="0"/>
                <a:cs typeface="Arial" pitchFamily="34" charset="0"/>
              </a:rPr>
              <a:t>Video Link</a:t>
            </a:r>
            <a:endParaRPr lang="en-US" sz="12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1075944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Agile Values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Job Market Readiness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457200" y="1247302"/>
            <a:ext cx="5513832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What are your goals upon completing this program?</a:t>
            </a:r>
            <a:endParaRPr lang="en-US" sz="1800" dirty="0"/>
          </a:p>
        </p:txBody>
      </p: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" y="1686722"/>
            <a:ext cx="6400800" cy="270579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57200" y="4392515"/>
            <a:ext cx="940308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black"/>
                </a:solidFill>
                <a:hlinkClick r:id="rId7"/>
                <a:latin typeface="Arial" pitchFamily="34" charset="0"/>
                <a:cs typeface="Arial" pitchFamily="34" charset="0"/>
              </a:rPr>
              <a:t>Video Link</a:t>
            </a:r>
            <a:endParaRPr lang="en-US" sz="12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1075944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Agile Values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Wow Factor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621792" y="2343150"/>
            <a:ext cx="3578860" cy="817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800" dirty="0" smtClean="0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A look inside the Job</a:t>
            </a:r>
            <a:endParaRPr lang="en-US" sz="2800" dirty="0"/>
          </a:p>
        </p:txBody>
      </p:sp>
      <p:sp>
        <p:nvSpPr>
          <p:cNvPr id="9" name="Object 9"/>
          <p:cNvSpPr txBox="1"/>
          <p:nvPr/>
        </p:nvSpPr>
        <p:spPr>
          <a:xfrm>
            <a:off x="621792" y="2932430"/>
            <a:ext cx="2948940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Junior Software Developer</a:t>
            </a:r>
            <a:endParaRPr lang="en-US" sz="1800" dirty="0"/>
          </a:p>
        </p:txBody>
      </p: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36747" y="914400"/>
            <a:ext cx="2856123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1075944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Agile Values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Summary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457200" y="1727708"/>
            <a:ext cx="1936242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You've Got This!</a:t>
            </a:r>
            <a:endParaRPr lang="en-US" sz="1800" dirty="0"/>
          </a:p>
        </p:txBody>
      </p:sp>
      <p:sp>
        <p:nvSpPr>
          <p:cNvPr id="9" name="Object 9"/>
          <p:cNvSpPr txBox="1"/>
          <p:nvPr/>
        </p:nvSpPr>
        <p:spPr>
          <a:xfrm>
            <a:off x="457200" y="2258568"/>
            <a:ext cx="2876550" cy="4790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Today you have learned about:</a:t>
            </a:r>
            <a:endParaRPr lang="en-US" sz="1500" dirty="0"/>
          </a:p>
        </p:txBody>
      </p:sp>
      <p:sp>
        <p:nvSpPr>
          <p:cNvPr id="10" name="Object 10"/>
          <p:cNvSpPr txBox="1"/>
          <p:nvPr/>
        </p:nvSpPr>
        <p:spPr>
          <a:xfrm>
            <a:off x="457200" y="2554732"/>
            <a:ext cx="5503520" cy="457200"/>
          </a:xfrm>
          <a:prstGeom prst="rect">
            <a:avLst/>
          </a:prstGeom>
          <a:noFill/>
        </p:spPr>
        <p:txBody>
          <a:bodyPr wrap="square" rtlCol="0"/>
          <a:lstStyle>
            <a:lvl1pPr>
              <a:buChar char="•"/>
              <a:spcBef>
                <a:spcPct val="20000"/>
              </a:spcBef>
            </a:lvl1pPr>
            <a:lvl2pPr>
              <a:buChar char="•"/>
            </a:lvl2pPr>
            <a:lvl3pPr>
              <a:buChar char="•"/>
            </a:lvl3pPr>
            <a:lvl4pPr>
              <a:buChar char="•"/>
            </a:lvl4pPr>
            <a:lvl5pPr>
              <a:buChar char="•"/>
            </a:lvl5pPr>
          </a:lstStyle>
          <a:p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The Agile Manifesto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How Agile Software Development fits into a developer's day-to-day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How Agile addresses some of the pain points of Waterfall (old development style)</a:t>
            </a:r>
            <a:endParaRPr lang="en-US" sz="1800" dirty="0"/>
          </a:p>
        </p:txBody>
      </p: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23560" y="1316736"/>
            <a:ext cx="27432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1075944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Agile Values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Learning Objectives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8680" y="1631442"/>
            <a:ext cx="4572000" cy="42519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68680" y="2056638"/>
            <a:ext cx="4442816" cy="457200"/>
          </a:xfrm>
          <a:prstGeom prst="rect">
            <a:avLst/>
          </a:prstGeom>
          <a:noFill/>
        </p:spPr>
        <p:txBody>
          <a:bodyPr wrap="square" rtlCol="0"/>
          <a:lstStyle>
            <a:lvl1pPr>
              <a:buChar char="•"/>
              <a:spcBef>
                <a:spcPct val="20000"/>
              </a:spcBef>
            </a:lvl1pPr>
            <a:lvl2pPr>
              <a:buChar char="•"/>
            </a:lvl2pPr>
            <a:lvl3pPr>
              <a:buChar char="•"/>
            </a:lvl3pPr>
            <a:lvl4pPr>
              <a:buChar char="•"/>
            </a:lvl4pPr>
            <a:lvl5pPr>
              <a:buChar char="•"/>
            </a:lvl5pPr>
          </a:lstStyle>
          <a:p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Define "development process."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Describe the waterfall development process.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Describe the Agile development process.</a:t>
            </a:r>
            <a:endParaRPr lang="en-US" sz="1800" dirty="0"/>
          </a:p>
        </p:txBody>
      </p: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93208" y="1202436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1075944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Agile Values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How's it going?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457200" y="2012950"/>
            <a:ext cx="8304784" cy="11734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800" dirty="0" smtClean="0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Tell us about your experience in the Introduction to Software Development course.</a:t>
            </a:r>
            <a:endParaRPr lang="en-US" sz="2800" dirty="0"/>
          </a:p>
        </p:txBody>
      </p:sp>
      <p:sp>
        <p:nvSpPr>
          <p:cNvPr id="9" name="Object 9"/>
          <p:cNvSpPr txBox="1"/>
          <p:nvPr/>
        </p:nvSpPr>
        <p:spPr>
          <a:xfrm>
            <a:off x="457200" y="2957830"/>
            <a:ext cx="8174736" cy="11099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Following the </a:t>
            </a:r>
            <a:r>
              <a:rPr lang="en-US" sz="1800" b="1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Learning to Love Your Terminal</a:t>
            </a:r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b="1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Quiz</a:t>
            </a:r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, please complete the </a:t>
            </a:r>
            <a:r>
              <a:rPr lang="en-US" sz="1800" b="1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Experience Check-In Survey</a:t>
            </a:r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 in Canvas.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1075944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Agile Values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Development Process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621792" y="2154936"/>
            <a:ext cx="4000000" cy="457200"/>
          </a:xfrm>
          <a:prstGeom prst="rect">
            <a:avLst/>
          </a:prstGeom>
          <a:noFill/>
        </p:spPr>
        <p:txBody>
          <a:bodyPr wrap="square" rtlCol="0"/>
          <a:lstStyle>
            <a:lvl1pPr>
              <a:buChar char="•"/>
              <a:spcBef>
                <a:spcPct val="20000"/>
              </a:spcBef>
            </a:lvl1pPr>
            <a:lvl2pPr>
              <a:buChar char="•"/>
            </a:lvl2pPr>
            <a:lvl3pPr>
              <a:buChar char="•"/>
            </a:lvl3pPr>
            <a:lvl4pPr>
              <a:buChar char="•"/>
            </a:lvl4pPr>
            <a:lvl5pPr>
              <a:buChar char="•"/>
            </a:lvl5pPr>
          </a:lstStyle>
          <a:p>
            <a:r>
              <a:rPr lang="en-US" sz="1800" i="1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How</a:t>
            </a:r>
            <a:r>
              <a:rPr lang="en-US" sz="16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 we write code, as opposed to the code we write.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There are different schools of thought, or approaches, to the development process.</a:t>
            </a:r>
            <a:endParaRPr lang="en-US" sz="1800" dirty="0"/>
          </a:p>
        </p:txBody>
      </p: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0" y="1223474"/>
            <a:ext cx="3785616" cy="326805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1075944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Agile Values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Types of Development Processes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621792" y="1827276"/>
            <a:ext cx="3906774" cy="8051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Development processes differ in the same ways eateries can differ.</a:t>
            </a:r>
            <a:endParaRPr lang="en-US" sz="1800" dirty="0"/>
          </a:p>
        </p:txBody>
      </p:sp>
      <p:sp>
        <p:nvSpPr>
          <p:cNvPr id="9" name="Object 9"/>
          <p:cNvSpPr txBox="1"/>
          <p:nvPr/>
        </p:nvSpPr>
        <p:spPr>
          <a:xfrm>
            <a:off x="621792" y="2678176"/>
            <a:ext cx="4150995" cy="6695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How the code is created, and how that code is provided to users, can vary greatly.</a:t>
            </a:r>
            <a:endParaRPr lang="en-US" sz="1500" dirty="0"/>
          </a:p>
        </p:txBody>
      </p:sp>
      <p:sp>
        <p:nvSpPr>
          <p:cNvPr id="10" name="Object 10"/>
          <p:cNvSpPr txBox="1"/>
          <p:nvPr/>
        </p:nvSpPr>
        <p:spPr>
          <a:xfrm>
            <a:off x="621792" y="3164840"/>
            <a:ext cx="4080510" cy="8600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However, all development processes result in working code, the same way all eateries provide edible food.</a:t>
            </a:r>
            <a:endParaRPr lang="en-US" sz="1500" dirty="0"/>
          </a:p>
        </p:txBody>
      </p: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07508" y="927203"/>
            <a:ext cx="2514600" cy="188563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07508" y="2904275"/>
            <a:ext cx="2514600" cy="188352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1075944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Agile Values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Waterfall Process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621792" y="1488948"/>
            <a:ext cx="4196715" cy="8600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An early and popular development process is called Waterfall. The Waterfall Process is done in a series of steps:</a:t>
            </a:r>
            <a:endParaRPr lang="en-US" sz="1500" dirty="0"/>
          </a:p>
        </p:txBody>
      </p:sp>
      <p:sp>
        <p:nvSpPr>
          <p:cNvPr id="9" name="Object 9"/>
          <p:cNvSpPr txBox="1"/>
          <p:nvPr/>
        </p:nvSpPr>
        <p:spPr>
          <a:xfrm>
            <a:off x="621792" y="2211832"/>
            <a:ext cx="2832354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b="1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1. Gather Requirements</a:t>
            </a:r>
            <a:endParaRPr lang="en-US" sz="1800" dirty="0"/>
          </a:p>
        </p:txBody>
      </p:sp>
      <p:sp>
        <p:nvSpPr>
          <p:cNvPr id="10" name="Object 10"/>
          <p:cNvSpPr txBox="1"/>
          <p:nvPr/>
        </p:nvSpPr>
        <p:spPr>
          <a:xfrm>
            <a:off x="621792" y="2605532"/>
            <a:ext cx="1266444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b="1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2. Design</a:t>
            </a:r>
            <a:endParaRPr lang="en-US" sz="1800" dirty="0"/>
          </a:p>
        </p:txBody>
      </p:sp>
      <p:sp>
        <p:nvSpPr>
          <p:cNvPr id="11" name="Object 11"/>
          <p:cNvSpPr txBox="1"/>
          <p:nvPr/>
        </p:nvSpPr>
        <p:spPr>
          <a:xfrm>
            <a:off x="621792" y="2999232"/>
            <a:ext cx="1648206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b="1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3. Implement</a:t>
            </a:r>
            <a:endParaRPr lang="en-US" sz="1800" dirty="0"/>
          </a:p>
        </p:txBody>
      </p:sp>
      <p:sp>
        <p:nvSpPr>
          <p:cNvPr id="12" name="Object 12"/>
          <p:cNvSpPr txBox="1"/>
          <p:nvPr/>
        </p:nvSpPr>
        <p:spPr>
          <a:xfrm>
            <a:off x="621792" y="3392932"/>
            <a:ext cx="973836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b="1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4. Test</a:t>
            </a:r>
            <a:endParaRPr lang="en-US" sz="1800" dirty="0"/>
          </a:p>
        </p:txBody>
      </p:sp>
      <p:sp>
        <p:nvSpPr>
          <p:cNvPr id="13" name="Object 13"/>
          <p:cNvSpPr txBox="1"/>
          <p:nvPr/>
        </p:nvSpPr>
        <p:spPr>
          <a:xfrm>
            <a:off x="621792" y="3786632"/>
            <a:ext cx="1431036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b="1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5. Maintain</a:t>
            </a:r>
            <a:endParaRPr lang="en-US" sz="1800" dirty="0"/>
          </a:p>
        </p:txBody>
      </p: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64608" y="1657350"/>
            <a:ext cx="3200400" cy="2400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1075944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Agile Values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Example: Messages App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621792" y="2386330"/>
            <a:ext cx="4210812" cy="10337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Let's walk through each of these steps, using a message-sending app as an example.</a:t>
            </a:r>
            <a:endParaRPr lang="en-US" sz="1800" dirty="0"/>
          </a:p>
        </p:txBody>
      </p: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0" y="1792012"/>
            <a:ext cx="3785616" cy="21309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1075944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Agile Values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Step 1: Gathering Requirements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621792" y="2386330"/>
            <a:ext cx="4187952" cy="10337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First, the developers would talk to the product owners to gather requirements for the app.</a:t>
            </a:r>
            <a:endParaRPr lang="en-US" sz="1800" dirty="0"/>
          </a:p>
        </p:txBody>
      </p:sp>
      <p:sp>
        <p:nvSpPr>
          <p:cNvPr id="9" name="Object 9"/>
          <p:cNvSpPr txBox="1"/>
          <p:nvPr/>
        </p:nvSpPr>
        <p:spPr>
          <a:xfrm>
            <a:off x="4704588" y="2280666"/>
            <a:ext cx="2788920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A user should be able to:</a:t>
            </a:r>
            <a:endParaRPr lang="en-US" sz="1800" dirty="0"/>
          </a:p>
        </p:txBody>
      </p:sp>
      <p:sp>
        <p:nvSpPr>
          <p:cNvPr id="10" name="Object 10"/>
          <p:cNvSpPr txBox="1"/>
          <p:nvPr/>
        </p:nvSpPr>
        <p:spPr>
          <a:xfrm>
            <a:off x="4704588" y="2720086"/>
            <a:ext cx="4000000" cy="457200"/>
          </a:xfrm>
          <a:prstGeom prst="rect">
            <a:avLst/>
          </a:prstGeom>
          <a:noFill/>
        </p:spPr>
        <p:txBody>
          <a:bodyPr wrap="square" rtlCol="0"/>
          <a:lstStyle>
            <a:lvl1pPr>
              <a:buAutoNum type="arabicPeriod"/>
            </a:lvl1pPr>
            <a:lvl2pPr>
              <a:buAutoNum type="alphaLcParenR"/>
            </a:lvl2pPr>
          </a:lstStyle>
          <a:p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Send a message.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See a list of messages.</a:t>
            </a:r>
            <a:endParaRPr lang="en-US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1075944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Agile Values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Steps 2 &amp; 3: Designing &amp; Implementing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621792" y="2500630"/>
            <a:ext cx="4014216" cy="8051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Then, the developers would plan and actually write the code.</a:t>
            </a:r>
            <a:endParaRPr lang="en-US" sz="1800" dirty="0"/>
          </a:p>
        </p:txBody>
      </p: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0" y="1223474"/>
            <a:ext cx="3785616" cy="326805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1075944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Agile Values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Pain Point: Waterfall Is Inflexible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621792" y="1727708"/>
            <a:ext cx="3856482" cy="14909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Sometimes product owners need to change requirements to remain competitive, but the designing and implementing steps are already in progress.</a:t>
            </a:r>
            <a:endParaRPr lang="en-US" sz="1800" dirty="0"/>
          </a:p>
        </p:txBody>
      </p:sp>
      <p:sp>
        <p:nvSpPr>
          <p:cNvPr id="9" name="Object 9"/>
          <p:cNvSpPr txBox="1"/>
          <p:nvPr/>
        </p:nvSpPr>
        <p:spPr>
          <a:xfrm>
            <a:off x="621792" y="3264408"/>
            <a:ext cx="3947160" cy="8600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i="1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For example, during the development of our email app, we might discover that our users want to send emojis.</a:t>
            </a:r>
            <a:endParaRPr lang="en-US" sz="1500" dirty="0"/>
          </a:p>
        </p:txBody>
      </p: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0" y="1437894"/>
            <a:ext cx="3785616" cy="283921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2022-11-21T14:38:34Z</dcterms:created>
  <dcterms:modified xsi:type="dcterms:W3CDTF">2022-11-21T14:38:34Z</dcterms:modified>
</cp:coreProperties>
</file>